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Franklin Gothic"/>
      <p:bold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GillSans-regular.fntdata"/><Relationship Id="rId27" Type="http://schemas.openxmlformats.org/officeDocument/2006/relationships/font" Target="fonts/Franklin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c66b481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00c66b4812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0c66b481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00c66b4812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c66b48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00c66b481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c66b48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0c66b4812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c66b481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00c66b4812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c66b481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0c66b4812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c66b481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00c66b4812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0c66b481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0c66b4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0c66b481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0c66b4812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0c66b481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0c66b4812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0c66b48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00c66b481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Franklin Gothic"/>
              <a:buNone/>
              <a:defRPr sz="3600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6" name="Google Shape;106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8" name="Google Shape;68;p9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ctrTitle"/>
          </p:nvPr>
        </p:nvSpPr>
        <p:spPr>
          <a:xfrm>
            <a:off x="7737400" y="-169600"/>
            <a:ext cx="42549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lin Gothic"/>
              <a:buNone/>
            </a:pPr>
            <a:r>
              <a:rPr lang="en-IN" sz="3300">
                <a:solidFill>
                  <a:schemeClr val="lt1"/>
                </a:solidFill>
              </a:rPr>
              <a:t>COLOR SELECTION AND EDITING FOR PALETTE-BASED PHOTO RECOLORING</a:t>
            </a:r>
            <a:endParaRPr sz="3300"/>
          </a:p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>
            <a:off x="7947299" y="5120554"/>
            <a:ext cx="41244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</a:rPr>
              <a:t>GROUP 7</a:t>
            </a:r>
            <a:endParaRPr sz="1800"/>
          </a:p>
          <a:p>
            <a:pPr indent="-355600" lvl="0" marL="342900" rtl="0" algn="l">
              <a:lnSpc>
                <a:spcPct val="110000"/>
              </a:lnSpc>
              <a:spcBef>
                <a:spcPts val="920"/>
              </a:spcBef>
              <a:spcAft>
                <a:spcPts val="0"/>
              </a:spcAft>
              <a:buSzPts val="1672"/>
              <a:buFont typeface="Arial"/>
              <a:buChar char="•"/>
            </a:pPr>
            <a:r>
              <a:rPr lang="en-IN" sz="1800"/>
              <a:t>ARNAB BISWAS</a:t>
            </a:r>
            <a:r>
              <a:rPr lang="en-IN" sz="1800"/>
              <a:t> (21EC65R01)</a:t>
            </a:r>
            <a:endParaRPr sz="1800"/>
          </a:p>
          <a:p>
            <a:pPr indent="-355600" lvl="0" marL="342900" rtl="0" algn="l">
              <a:lnSpc>
                <a:spcPct val="110000"/>
              </a:lnSpc>
              <a:spcBef>
                <a:spcPts val="920"/>
              </a:spcBef>
              <a:spcAft>
                <a:spcPts val="0"/>
              </a:spcAft>
              <a:buSzPts val="1672"/>
              <a:buFont typeface="Arial"/>
              <a:buChar char="•"/>
            </a:pPr>
            <a:r>
              <a:rPr lang="en-IN" sz="1800"/>
              <a:t>MOHIT GUPTA  (21EC65R17)</a:t>
            </a:r>
            <a:endParaRPr sz="1400"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-1" l="0" r="26633" t="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7608925" y="3458075"/>
            <a:ext cx="458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rgbClr val="F9CB9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IMAGE  PROCESSING  LAB                </a:t>
            </a:r>
            <a:endParaRPr sz="2200">
              <a:solidFill>
                <a:srgbClr val="F9CB9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rgbClr val="F9CB9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  MINI PROJECT</a:t>
            </a:r>
            <a:endParaRPr sz="2200">
              <a:solidFill>
                <a:srgbClr val="F9CB9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581250" y="1150077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500"/>
              <a:t>STEP 3: REFLECTANCE COLOR TRANSFER</a:t>
            </a:r>
            <a:endParaRPr sz="3500"/>
          </a:p>
        </p:txBody>
      </p:sp>
      <p:sp>
        <p:nvSpPr>
          <p:cNvPr id="224" name="Google Shape;224;p2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750925" y="2488275"/>
            <a:ext cx="105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editing result y of the i-th pixel is given by: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050" y="3097875"/>
            <a:ext cx="266004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865325" y="3776725"/>
            <a:ext cx="707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expression of E</a:t>
            </a:r>
            <a:r>
              <a:rPr baseline="-25000"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</a:t>
            </a: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 given by :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050" y="4455575"/>
            <a:ext cx="3269925" cy="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050" y="5793358"/>
            <a:ext cx="2660050" cy="48793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1097275" y="5300750"/>
            <a:ext cx="370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value of e</a:t>
            </a:r>
            <a:r>
              <a:rPr baseline="-25000"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</a:t>
            </a: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is: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5468613" y="4131075"/>
            <a:ext cx="1565100" cy="10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1756150" y="2856775"/>
            <a:ext cx="26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7770688" y="2947175"/>
            <a:ext cx="32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R’</a:t>
            </a:r>
            <a:endParaRPr sz="21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755100" y="1643175"/>
            <a:ext cx="10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ibre Franklin"/>
              <a:buChar char="●"/>
            </a:pPr>
            <a:r>
              <a:rPr lang="en-IN" sz="2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 of Reflectance Color Transfer</a:t>
            </a:r>
            <a:endParaRPr sz="22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50" y="3557224"/>
            <a:ext cx="4363201" cy="288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150" y="3498325"/>
            <a:ext cx="4428575" cy="3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581250" y="1150077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500"/>
              <a:t>STEP 4: LIGHTING PALETTE</a:t>
            </a:r>
            <a:endParaRPr sz="3500"/>
          </a:p>
        </p:txBody>
      </p:sp>
      <p:sp>
        <p:nvSpPr>
          <p:cNvPr id="255" name="Google Shape;255;p2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750925" y="2488275"/>
            <a:ext cx="105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Gamma correction: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725" y="3106000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800" y="3463625"/>
            <a:ext cx="3114675" cy="8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28"/>
          <p:cNvSpPr txBox="1"/>
          <p:nvPr>
            <p:ph type="title"/>
          </p:nvPr>
        </p:nvSpPr>
        <p:spPr>
          <a:xfrm>
            <a:off x="581250" y="1150077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000" u="sng"/>
              <a:t>Image after Gamma Correction</a:t>
            </a:r>
            <a:endParaRPr sz="3000" u="sng"/>
          </a:p>
        </p:txBody>
      </p:sp>
      <p:sp>
        <p:nvSpPr>
          <p:cNvPr id="268" name="Google Shape;268;p2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50" y="3043250"/>
            <a:ext cx="43434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550" y="3043250"/>
            <a:ext cx="44958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5468613" y="4131075"/>
            <a:ext cx="1565100" cy="10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633150" y="2484650"/>
            <a:ext cx="423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7331825" y="2446725"/>
            <a:ext cx="4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S’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29"/>
          <p:cNvSpPr txBox="1"/>
          <p:nvPr>
            <p:ph type="title"/>
          </p:nvPr>
        </p:nvSpPr>
        <p:spPr>
          <a:xfrm>
            <a:off x="578675" y="1761515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2500"/>
              <a:t>Finally modified image:</a:t>
            </a:r>
            <a:endParaRPr sz="2500"/>
          </a:p>
        </p:txBody>
      </p:sp>
      <p:sp>
        <p:nvSpPr>
          <p:cNvPr id="283" name="Google Shape;283;p29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146" y="3229238"/>
            <a:ext cx="4197325" cy="318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2496600" y="3776825"/>
            <a:ext cx="378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 = R’ * S’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30"/>
          <p:cNvSpPr txBox="1"/>
          <p:nvPr>
            <p:ph type="title"/>
          </p:nvPr>
        </p:nvSpPr>
        <p:spPr>
          <a:xfrm>
            <a:off x="581250" y="1041065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u="sng"/>
              <a:t>Our Results:</a:t>
            </a:r>
            <a:endParaRPr u="sng"/>
          </a:p>
        </p:txBody>
      </p:sp>
      <p:sp>
        <p:nvSpPr>
          <p:cNvPr id="295" name="Google Shape;295;p30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3250275"/>
            <a:ext cx="4495350" cy="27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775" y="3250275"/>
            <a:ext cx="4423301" cy="27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1180400" y="2322025"/>
            <a:ext cx="399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Input image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6763800" y="2474425"/>
            <a:ext cx="435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Output image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-52575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31"/>
          <p:cNvSpPr txBox="1"/>
          <p:nvPr>
            <p:ph type="title"/>
          </p:nvPr>
        </p:nvSpPr>
        <p:spPr>
          <a:xfrm>
            <a:off x="578675" y="1609115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000" u="sng"/>
              <a:t>SUMMARY:</a:t>
            </a:r>
            <a:endParaRPr sz="3000" u="sng"/>
          </a:p>
        </p:txBody>
      </p:sp>
      <p:sp>
        <p:nvSpPr>
          <p:cNvPr id="309" name="Google Shape;309;p3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764775" y="3485800"/>
            <a:ext cx="1055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Color palette of the image can be modified.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 method allows both object and lighting color editing while preserving the natural luminance order by separately dealing with the reflectance and shading.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of luminance is solved.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3" name="Google Shape;323;p32"/>
          <p:cNvSpPr txBox="1"/>
          <p:nvPr>
            <p:ph type="title"/>
          </p:nvPr>
        </p:nvSpPr>
        <p:spPr>
          <a:xfrm>
            <a:off x="446533" y="1027034"/>
            <a:ext cx="7166927" cy="3703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ranklin Gothic"/>
              <a:buNone/>
            </a:pPr>
            <a:r>
              <a:rPr lang="en-IN" sz="4800">
                <a:solidFill>
                  <a:schemeClr val="dk2"/>
                </a:solidFill>
              </a:rPr>
              <a:t>THANK YOU</a:t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442371" y="601200"/>
            <a:ext cx="11226000" cy="5625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832016" y="1242137"/>
            <a:ext cx="3409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</a:pPr>
            <a:r>
              <a:rPr lang="en-IN" sz="4000">
                <a:solidFill>
                  <a:srgbClr val="FFFFFF"/>
                </a:solidFill>
              </a:rPr>
              <a:t>AIM</a:t>
            </a:r>
            <a:endParaRPr sz="4000"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587393" y="2043775"/>
            <a:ext cx="8337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2505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97D94"/>
              </a:buClr>
              <a:buSzPts val="1864"/>
              <a:buChar char="◼"/>
            </a:pPr>
            <a:r>
              <a:rPr lang="en-IN" sz="2000">
                <a:solidFill>
                  <a:srgbClr val="FFFFFF"/>
                </a:solidFill>
              </a:rPr>
              <a:t>To perform reflectance color transfer of an image</a:t>
            </a:r>
            <a:endParaRPr sz="2000"/>
          </a:p>
          <a:p>
            <a:pPr indent="-325050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Clr>
                <a:srgbClr val="B97D94"/>
              </a:buClr>
              <a:buSzPts val="1864"/>
              <a:buChar char="◼"/>
            </a:pPr>
            <a:r>
              <a:rPr lang="en-IN" sz="2000">
                <a:solidFill>
                  <a:srgbClr val="FFFFFF"/>
                </a:solidFill>
              </a:rPr>
              <a:t>For Lighting the Palette</a:t>
            </a:r>
            <a:endParaRPr sz="2000">
              <a:solidFill>
                <a:srgbClr val="FFFFFF"/>
              </a:solidFill>
            </a:endParaRPr>
          </a:p>
          <a:p>
            <a:pPr indent="-330892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Clr>
                <a:srgbClr val="B97D94"/>
              </a:buClr>
              <a:buSzPts val="1956"/>
              <a:buChar char="◼"/>
            </a:pPr>
            <a:r>
              <a:rPr lang="en-IN" sz="2000">
                <a:solidFill>
                  <a:srgbClr val="FFFFFF"/>
                </a:solidFill>
              </a:rPr>
              <a:t>To overcome the problems in the Chang’s paper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40" name="Google Shape;140;p18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 txBox="1"/>
          <p:nvPr>
            <p:ph type="title"/>
          </p:nvPr>
        </p:nvSpPr>
        <p:spPr>
          <a:xfrm>
            <a:off x="584200" y="1006956"/>
            <a:ext cx="3412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</a:pPr>
            <a:r>
              <a:rPr lang="en-IN" sz="4000">
                <a:solidFill>
                  <a:srgbClr val="FFFFFF"/>
                </a:solidFill>
              </a:rPr>
              <a:t>Problem in Chang’s Paper</a:t>
            </a:r>
            <a:endParaRPr sz="4000"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581193" y="2438399"/>
            <a:ext cx="34152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IN" sz="2000"/>
              <a:t>Change the Luminance of the given image</a:t>
            </a:r>
            <a:endParaRPr sz="2000"/>
          </a:p>
          <a:p>
            <a:pPr indent="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029" y="2056150"/>
            <a:ext cx="7585175" cy="27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500" u="sng"/>
              <a:t>COLOR  PALETTE</a:t>
            </a:r>
            <a:endParaRPr sz="3500" u="sng"/>
          </a:p>
        </p:txBody>
      </p:sp>
      <p:sp>
        <p:nvSpPr>
          <p:cNvPr id="151" name="Google Shape;151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750925" y="2488275"/>
            <a:ext cx="1033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lt1"/>
                </a:solidFill>
              </a:rPr>
              <a:t>The word 'colour palette,' sometimes known as 'palette,' refers to the whole range of colours that a digital device</a:t>
            </a:r>
            <a:endParaRPr sz="2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300" y="3755744"/>
            <a:ext cx="6467300" cy="22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19404" y="805450"/>
            <a:ext cx="11153100" cy="55242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2427300" y="1694375"/>
            <a:ext cx="756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STEPS INVOLVED</a:t>
            </a:r>
            <a:endParaRPr b="1" sz="30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2934975" y="3438800"/>
            <a:ext cx="1025400" cy="6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581200" y="3253250"/>
            <a:ext cx="22944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INTRINSIC DECOMPOSITION</a:t>
            </a:r>
            <a:endParaRPr sz="1800"/>
          </a:p>
        </p:txBody>
      </p:sp>
      <p:sp>
        <p:nvSpPr>
          <p:cNvPr id="166" name="Google Shape;166;p20"/>
          <p:cNvSpPr/>
          <p:nvPr/>
        </p:nvSpPr>
        <p:spPr>
          <a:xfrm>
            <a:off x="4019875" y="3253250"/>
            <a:ext cx="17457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PALETTE EXTRACTION</a:t>
            </a:r>
            <a:endParaRPr sz="1800"/>
          </a:p>
        </p:txBody>
      </p:sp>
      <p:sp>
        <p:nvSpPr>
          <p:cNvPr id="167" name="Google Shape;167;p20"/>
          <p:cNvSpPr/>
          <p:nvPr/>
        </p:nvSpPr>
        <p:spPr>
          <a:xfrm>
            <a:off x="5857463" y="3438800"/>
            <a:ext cx="1025400" cy="6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6974775" y="3253250"/>
            <a:ext cx="16161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COLOR TRANSFER</a:t>
            </a:r>
            <a:endParaRPr sz="1800"/>
          </a:p>
        </p:txBody>
      </p:sp>
      <p:sp>
        <p:nvSpPr>
          <p:cNvPr id="169" name="Google Shape;169;p20"/>
          <p:cNvSpPr/>
          <p:nvPr/>
        </p:nvSpPr>
        <p:spPr>
          <a:xfrm>
            <a:off x="9799950" y="3253250"/>
            <a:ext cx="17457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LIGHTING PALETTE</a:t>
            </a:r>
            <a:endParaRPr sz="1800"/>
          </a:p>
        </p:txBody>
      </p:sp>
      <p:sp>
        <p:nvSpPr>
          <p:cNvPr id="170" name="Google Shape;170;p20"/>
          <p:cNvSpPr/>
          <p:nvPr/>
        </p:nvSpPr>
        <p:spPr>
          <a:xfrm>
            <a:off x="8715175" y="3438800"/>
            <a:ext cx="1025400" cy="6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746228" y="1073231"/>
            <a:ext cx="3054091" cy="4711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Franklin Gothic"/>
              <a:buNone/>
            </a:pPr>
            <a:r>
              <a:rPr lang="en-IN" sz="3000">
                <a:solidFill>
                  <a:srgbClr val="262626"/>
                </a:solidFill>
              </a:rPr>
              <a:t>STEP 1:</a:t>
            </a:r>
            <a:endParaRPr sz="3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Franklin Gothic"/>
              <a:buNone/>
            </a:pPr>
            <a:r>
              <a:t/>
            </a:r>
            <a:endParaRPr sz="3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Franklin Gothic"/>
              <a:buNone/>
            </a:pPr>
            <a:r>
              <a:rPr lang="en-IN" sz="3000">
                <a:solidFill>
                  <a:srgbClr val="262626"/>
                </a:solidFill>
              </a:rPr>
              <a:t>INTRINSIC IMAGE DECOMPOSITION</a:t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5045063" y="5162225"/>
            <a:ext cx="590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Intrinsic decomposition gives output as two images Reflectance (R) and Shading (S)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25" y="1304425"/>
            <a:ext cx="7298876" cy="31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500"/>
              <a:t>STEP 2: PALETTE EXTRACTION</a:t>
            </a:r>
            <a:endParaRPr sz="3500"/>
          </a:p>
        </p:txBody>
      </p:sp>
      <p:sp>
        <p:nvSpPr>
          <p:cNvPr id="189" name="Google Shape;189;p22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750925" y="2488275"/>
            <a:ext cx="605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"/>
              <a:buChar char="●"/>
            </a:pPr>
            <a:r>
              <a:rPr lang="en-IN" sz="21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K- means Algorithm</a:t>
            </a:r>
            <a:endParaRPr sz="21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650" y="2751500"/>
            <a:ext cx="4405901" cy="3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764775" y="1366050"/>
            <a:ext cx="605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VALUE  OF  K</a:t>
            </a:r>
            <a:endParaRPr sz="3000" u="sng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041850" y="3028600"/>
            <a:ext cx="773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If k is so small, then some colors to be changed might not be well-represented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If k is so large, then the user may have to change a large subset to get a desired change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en-IN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Typically k value should be between 3 to 7.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581250" y="1150077"/>
            <a:ext cx="1102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</a:pPr>
            <a:r>
              <a:rPr lang="en-IN" sz="3500" u="sng"/>
              <a:t>Extracted Palette</a:t>
            </a:r>
            <a:endParaRPr sz="3500" u="sng"/>
          </a:p>
        </p:txBody>
      </p:sp>
      <p:sp>
        <p:nvSpPr>
          <p:cNvPr id="210" name="Google Shape;210;p24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6072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750925" y="2488275"/>
            <a:ext cx="605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3671450"/>
            <a:ext cx="476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75" y="2377425"/>
            <a:ext cx="3561300" cy="3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4935000" y="3707475"/>
            <a:ext cx="1405200" cy="9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4871838" y="3707425"/>
            <a:ext cx="1565100" cy="10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